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2" r:id="rId6"/>
    <p:sldId id="264" r:id="rId7"/>
    <p:sldId id="259"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6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385763" y="2433639"/>
            <a:ext cx="8455025" cy="993775"/>
          </a:xfrm>
        </p:spPr>
        <p:txBody>
          <a:bodyPr wrap="square" anchor="b">
            <a:normAutofit/>
          </a:bodyPr>
          <a:lstStyle>
            <a:lvl1pPr algn="ctr">
              <a:defRPr sz="6000">
                <a:solidFill>
                  <a:srgbClr val="000000"/>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412875" y="3422651"/>
            <a:ext cx="6400800" cy="538163"/>
          </a:xfrm>
        </p:spPr>
        <p:txBody>
          <a:bodyPr wrap="square">
            <a:normAutofit/>
          </a:bodyPr>
          <a:lstStyle>
            <a:lvl1pPr marL="0" indent="0" algn="ctr">
              <a:buNone/>
              <a:defRPr sz="3200">
                <a:solidFill>
                  <a:srgbClr val="FF33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425492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415727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11950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85707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457200" y="1709739"/>
            <a:ext cx="82296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457200" y="4589464"/>
            <a:ext cx="8229600" cy="1500187"/>
          </a:xfrm>
        </p:spPr>
        <p:txBody>
          <a:bodyPr/>
          <a:lstStyle>
            <a:lvl1pPr marL="0" indent="0" algn="ctr">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4155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457200" y="1825625"/>
            <a:ext cx="4102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4584700" y="1825625"/>
            <a:ext cx="4102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280837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457200" y="387350"/>
            <a:ext cx="8229600" cy="1081088"/>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457200" y="1622425"/>
            <a:ext cx="41021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457200" y="2270125"/>
            <a:ext cx="41021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4584699" y="1622425"/>
            <a:ext cx="41021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4584699" y="2270125"/>
            <a:ext cx="41021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24005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321695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278904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457199" y="387350"/>
            <a:ext cx="8229600" cy="1081088"/>
          </a:xfrm>
        </p:spPr>
        <p:txBody>
          <a:bodyPr anchor="ctr">
            <a:no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431778" y="1851025"/>
            <a:ext cx="462915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457200" y="1851025"/>
            <a:ext cx="2949178"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31436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457199" y="387350"/>
            <a:ext cx="8229600" cy="1081088"/>
          </a:xfrm>
        </p:spPr>
        <p:txBody>
          <a:bodyPr anchor="ctr">
            <a:noAutofit/>
          </a:bodyPr>
          <a:lstStyle>
            <a:lvl1pPr algn="ctr">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1950508" y="1825625"/>
            <a:ext cx="5242984"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397000" y="5783263"/>
            <a:ext cx="6350000"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C11BD2BA-9EDF-4915-A80C-6933F1D1650B}" type="datetimeFigureOut">
              <a:rPr lang="en-US" smtClean="0"/>
              <a:t>9/20/2019</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C08D56C8-4879-45DE-B36C-45F423E27F9C}" type="slidenum">
              <a:rPr lang="en-US" smtClean="0"/>
              <a:t>‹#›</a:t>
            </a:fld>
            <a:endParaRPr lang="en-US"/>
          </a:p>
        </p:txBody>
      </p:sp>
    </p:spTree>
    <p:extLst>
      <p:ext uri="{BB962C8B-B14F-4D97-AF65-F5344CB8AC3E}">
        <p14:creationId xmlns:p14="http://schemas.microsoft.com/office/powerpoint/2010/main" val="110266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457200" y="387350"/>
            <a:ext cx="8229600" cy="1081088"/>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457200" y="1825625"/>
            <a:ext cx="8229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628650" y="6438239"/>
            <a:ext cx="2057400" cy="365125"/>
          </a:xfrm>
          <a:prstGeom prst="rect">
            <a:avLst/>
          </a:prstGeom>
        </p:spPr>
        <p:txBody>
          <a:bodyPr vert="horz" lIns="91440" tIns="45720" rIns="91440" bIns="45720" rtlCol="0" anchor="ctr"/>
          <a:lstStyle>
            <a:lvl1pPr algn="l">
              <a:defRPr sz="1200">
                <a:solidFill>
                  <a:srgbClr val="FFFFFF"/>
                </a:solidFill>
              </a:defRPr>
            </a:lvl1pPr>
          </a:lstStyle>
          <a:p>
            <a:fld id="{C11BD2BA-9EDF-4915-A80C-6933F1D1650B}" type="datetimeFigureOut">
              <a:rPr lang="en-US" smtClean="0"/>
              <a:t>9/20/2019</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3028950" y="6438239"/>
            <a:ext cx="30861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6457950" y="6438239"/>
            <a:ext cx="2057400" cy="365125"/>
          </a:xfrm>
          <a:prstGeom prst="rect">
            <a:avLst/>
          </a:prstGeom>
        </p:spPr>
        <p:txBody>
          <a:bodyPr vert="horz" lIns="91440" tIns="45720" rIns="91440" bIns="45720" rtlCol="0" anchor="ctr"/>
          <a:lstStyle>
            <a:lvl1pPr algn="r">
              <a:defRPr sz="1200">
                <a:solidFill>
                  <a:srgbClr val="FFFFFF"/>
                </a:solidFill>
              </a:defRPr>
            </a:lvl1pPr>
          </a:lstStyle>
          <a:p>
            <a:fld id="{C08D56C8-4879-45DE-B36C-45F423E27F9C}" type="slidenum">
              <a:rPr lang="en-US" smtClean="0"/>
              <a:t>‹#›</a:t>
            </a:fld>
            <a:endParaRPr lang="en-US"/>
          </a:p>
        </p:txBody>
      </p:sp>
    </p:spTree>
    <p:extLst>
      <p:ext uri="{BB962C8B-B14F-4D97-AF65-F5344CB8AC3E}">
        <p14:creationId xmlns:p14="http://schemas.microsoft.com/office/powerpoint/2010/main" val="404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rgbClr val="99CC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6EBD-9C89-4A4A-B004-E25DA4AFA1B2}"/>
              </a:ext>
            </a:extLst>
          </p:cNvPr>
          <p:cNvSpPr>
            <a:spLocks noGrp="1"/>
          </p:cNvSpPr>
          <p:nvPr>
            <p:ph type="ctrTitle"/>
          </p:nvPr>
        </p:nvSpPr>
        <p:spPr/>
        <p:txBody>
          <a:bodyPr>
            <a:normAutofit fontScale="90000"/>
          </a:bodyPr>
          <a:lstStyle/>
          <a:p>
            <a:r>
              <a:rPr lang="en-US" b="1" dirty="0"/>
              <a:t>The Word Of God Is Adequate</a:t>
            </a:r>
            <a:endParaRPr lang="en-US" dirty="0"/>
          </a:p>
        </p:txBody>
      </p:sp>
      <p:sp>
        <p:nvSpPr>
          <p:cNvPr id="3" name="Subtitle 2">
            <a:extLst>
              <a:ext uri="{FF2B5EF4-FFF2-40B4-BE49-F238E27FC236}">
                <a16:creationId xmlns:a16="http://schemas.microsoft.com/office/drawing/2014/main" id="{9BECE80F-A59A-4668-B855-A4F33722AC13}"/>
              </a:ext>
            </a:extLst>
          </p:cNvPr>
          <p:cNvSpPr>
            <a:spLocks noGrp="1"/>
          </p:cNvSpPr>
          <p:nvPr>
            <p:ph type="subTitle" idx="1"/>
          </p:nvPr>
        </p:nvSpPr>
        <p:spPr/>
        <p:txBody>
          <a:bodyPr>
            <a:normAutofit fontScale="92500" lnSpcReduction="20000"/>
          </a:bodyPr>
          <a:lstStyle/>
          <a:p>
            <a:r>
              <a:rPr lang="en-US" sz="4000" dirty="0"/>
              <a:t>2 Tim 3:16-17</a:t>
            </a:r>
          </a:p>
        </p:txBody>
      </p:sp>
    </p:spTree>
    <p:extLst>
      <p:ext uri="{BB962C8B-B14F-4D97-AF65-F5344CB8AC3E}">
        <p14:creationId xmlns:p14="http://schemas.microsoft.com/office/powerpoint/2010/main" val="167815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a:buFont typeface="Wingdings" panose="05000000000000000000" pitchFamily="2" charset="2"/>
              <a:buChar char="Ø"/>
            </a:pPr>
            <a:r>
              <a:rPr lang="en-US" sz="3300" dirty="0"/>
              <a:t>GOD'S PART</a:t>
            </a:r>
          </a:p>
          <a:p>
            <a:pPr>
              <a:spcBef>
                <a:spcPts val="900"/>
              </a:spcBef>
              <a:spcAft>
                <a:spcPts val="450"/>
              </a:spcAft>
              <a:buFont typeface="Wingdings" panose="05000000000000000000" pitchFamily="2" charset="2"/>
              <a:buChar char="Ø"/>
            </a:pPr>
            <a:r>
              <a:rPr lang="en-US" sz="2700" b="1" dirty="0"/>
              <a:t>The great love of God for man</a:t>
            </a:r>
            <a:r>
              <a:rPr lang="en-US" sz="2700" dirty="0"/>
              <a:t> (</a:t>
            </a:r>
            <a:r>
              <a:rPr lang="en-US" sz="2700" u="sng" dirty="0" err="1"/>
              <a:t>Jn</a:t>
            </a:r>
            <a:r>
              <a:rPr lang="en-US" sz="2700" u="sng" dirty="0"/>
              <a:t> 3:16</a:t>
            </a:r>
            <a:r>
              <a:rPr lang="en-US" sz="2700" dirty="0"/>
              <a:t>)</a:t>
            </a:r>
          </a:p>
          <a:p>
            <a:pPr>
              <a:spcAft>
                <a:spcPts val="450"/>
              </a:spcAft>
              <a:buFont typeface="Wingdings" panose="05000000000000000000" pitchFamily="2" charset="2"/>
              <a:buChar char="Ø"/>
            </a:pPr>
            <a:r>
              <a:rPr lang="en-US" sz="2700" b="1" dirty="0"/>
              <a:t>He gave His Son, Jesus Christ, as </a:t>
            </a:r>
            <a:r>
              <a:rPr lang="en-US" sz="2700" b="1"/>
              <a:t>the Savior</a:t>
            </a:r>
            <a:r>
              <a:rPr lang="en-US" sz="2700"/>
              <a:t> </a:t>
            </a:r>
            <a:r>
              <a:rPr lang="en-US" sz="2700" dirty="0"/>
              <a:t>(</a:t>
            </a:r>
            <a:r>
              <a:rPr lang="en-US" sz="2700" u="sng" dirty="0"/>
              <a:t>Lk 19:10</a:t>
            </a:r>
            <a:r>
              <a:rPr lang="en-US" sz="2700" dirty="0"/>
              <a:t>)</a:t>
            </a:r>
          </a:p>
          <a:p>
            <a:pPr>
              <a:spcAft>
                <a:spcPts val="450"/>
              </a:spcAft>
              <a:buFont typeface="Wingdings" panose="05000000000000000000" pitchFamily="2" charset="2"/>
              <a:buChar char="Ø"/>
            </a:pPr>
            <a:r>
              <a:rPr lang="en-US" sz="2700" b="1" dirty="0"/>
              <a:t>Sent the Holy Spirit as a guide</a:t>
            </a:r>
            <a:r>
              <a:rPr lang="en-US" sz="2700" dirty="0"/>
              <a:t> (</a:t>
            </a:r>
            <a:r>
              <a:rPr lang="en-US" sz="2700" u="sng" dirty="0" err="1"/>
              <a:t>Jn</a:t>
            </a:r>
            <a:r>
              <a:rPr lang="en-US" sz="2700" u="sng" dirty="0"/>
              <a:t> 16:13</a:t>
            </a:r>
            <a:r>
              <a:rPr lang="en-US" sz="2700" dirty="0"/>
              <a:t>)</a:t>
            </a:r>
          </a:p>
          <a:p>
            <a:pPr>
              <a:spcAft>
                <a:spcPts val="450"/>
              </a:spcAft>
              <a:buFont typeface="Wingdings" panose="05000000000000000000" pitchFamily="2" charset="2"/>
              <a:buChar char="Ø"/>
            </a:pPr>
            <a:r>
              <a:rPr lang="en-US" sz="2700" b="1" dirty="0"/>
              <a:t>Gave the Gospel as "the power" unto salvation</a:t>
            </a:r>
            <a:r>
              <a:rPr lang="en-US" sz="2700" dirty="0"/>
              <a:t> (</a:t>
            </a:r>
            <a:r>
              <a:rPr lang="en-US" sz="2700" u="sng" dirty="0"/>
              <a:t>Rom 1:16</a:t>
            </a:r>
            <a:r>
              <a:rPr lang="en-US" sz="2700" dirty="0"/>
              <a:t>)</a:t>
            </a:r>
          </a:p>
          <a:p>
            <a:pPr>
              <a:buFont typeface="Wingdings" panose="05000000000000000000" pitchFamily="2" charset="2"/>
              <a:buChar char="Ø"/>
            </a:pPr>
            <a:r>
              <a:rPr lang="en-US" sz="2700" b="1" dirty="0"/>
              <a:t>Provided atonement by the blood of Christ</a:t>
            </a:r>
            <a:r>
              <a:rPr lang="en-US" sz="2700" dirty="0"/>
              <a:t> (</a:t>
            </a:r>
            <a:r>
              <a:rPr lang="en-US" sz="2700" u="sng" dirty="0"/>
              <a:t>Rom 5:9</a:t>
            </a:r>
            <a:r>
              <a:rPr lang="en-US" sz="2700" dirty="0"/>
              <a:t>)</a:t>
            </a:r>
          </a:p>
        </p:txBody>
      </p:sp>
      <p:sp>
        <p:nvSpPr>
          <p:cNvPr id="3" name="Content Placeholder 2"/>
          <p:cNvSpPr>
            <a:spLocks noGrp="1"/>
          </p:cNvSpPr>
          <p:nvPr>
            <p:ph sz="half" idx="2"/>
          </p:nvPr>
        </p:nvSpPr>
        <p:spPr/>
        <p:txBody>
          <a:bodyPr>
            <a:normAutofit fontScale="77500" lnSpcReduction="20000"/>
          </a:bodyPr>
          <a:lstStyle/>
          <a:p>
            <a:pPr>
              <a:buFont typeface="Wingdings" panose="05000000000000000000" pitchFamily="2" charset="2"/>
              <a:buChar char="Ø"/>
            </a:pPr>
            <a:r>
              <a:rPr lang="en-US" sz="3300" dirty="0"/>
              <a:t>MAN'S PART</a:t>
            </a:r>
          </a:p>
          <a:p>
            <a:pPr>
              <a:spcBef>
                <a:spcPts val="900"/>
              </a:spcBef>
              <a:spcAft>
                <a:spcPts val="450"/>
              </a:spcAft>
              <a:buFont typeface="Wingdings" panose="05000000000000000000" pitchFamily="2" charset="2"/>
              <a:buChar char="Ø"/>
            </a:pPr>
            <a:r>
              <a:rPr lang="en-US" sz="2700" b="1" dirty="0"/>
              <a:t>Hear the Gospel</a:t>
            </a:r>
            <a:r>
              <a:rPr lang="en-US" sz="2700" dirty="0"/>
              <a:t> (</a:t>
            </a:r>
            <a:r>
              <a:rPr lang="en-US" sz="2700" u="sng" dirty="0"/>
              <a:t>Rom 10:17</a:t>
            </a:r>
            <a:r>
              <a:rPr lang="en-US" sz="2700" dirty="0"/>
              <a:t>, </a:t>
            </a:r>
            <a:r>
              <a:rPr lang="en-US" sz="2700" u="sng" dirty="0" err="1"/>
              <a:t>Jn</a:t>
            </a:r>
            <a:r>
              <a:rPr lang="en-US" sz="2700" u="sng" dirty="0"/>
              <a:t> 8:32</a:t>
            </a:r>
            <a:r>
              <a:rPr lang="en-US" sz="2700" dirty="0"/>
              <a:t>)</a:t>
            </a:r>
          </a:p>
          <a:p>
            <a:pPr>
              <a:spcAft>
                <a:spcPts val="450"/>
              </a:spcAft>
              <a:buFont typeface="Wingdings" panose="05000000000000000000" pitchFamily="2" charset="2"/>
              <a:buChar char="Ø"/>
            </a:pPr>
            <a:r>
              <a:rPr lang="en-US" sz="2700" b="1" dirty="0"/>
              <a:t>Believe the Gospel</a:t>
            </a:r>
            <a:r>
              <a:rPr lang="en-US" sz="2700" dirty="0"/>
              <a:t> (</a:t>
            </a:r>
            <a:r>
              <a:rPr lang="en-US" sz="2700" u="sng" dirty="0" err="1"/>
              <a:t>Heb</a:t>
            </a:r>
            <a:r>
              <a:rPr lang="en-US" sz="2700" u="sng" dirty="0"/>
              <a:t> 11:6</a:t>
            </a:r>
            <a:r>
              <a:rPr lang="en-US" sz="2700" dirty="0"/>
              <a:t>, </a:t>
            </a:r>
            <a:r>
              <a:rPr lang="en-US" sz="2700" u="sng" dirty="0" err="1"/>
              <a:t>Jn</a:t>
            </a:r>
            <a:r>
              <a:rPr lang="en-US" sz="2700" u="sng" dirty="0"/>
              <a:t> 20:31</a:t>
            </a:r>
            <a:r>
              <a:rPr lang="en-US" sz="2700" dirty="0"/>
              <a:t>)</a:t>
            </a:r>
          </a:p>
          <a:p>
            <a:pPr>
              <a:spcAft>
                <a:spcPts val="450"/>
              </a:spcAft>
              <a:buFont typeface="Wingdings" panose="05000000000000000000" pitchFamily="2" charset="2"/>
              <a:buChar char="Ø"/>
            </a:pPr>
            <a:r>
              <a:rPr lang="en-US" sz="2700" b="1" dirty="0"/>
              <a:t>Repent of past sins</a:t>
            </a:r>
            <a:r>
              <a:rPr lang="en-US" sz="2700" dirty="0"/>
              <a:t> (</a:t>
            </a:r>
            <a:r>
              <a:rPr lang="en-US" sz="2700" u="sng" dirty="0"/>
              <a:t>Lk 13:3</a:t>
            </a:r>
            <a:r>
              <a:rPr lang="en-US" sz="2700" dirty="0"/>
              <a:t>, </a:t>
            </a:r>
            <a:r>
              <a:rPr lang="en-US" sz="2700" u="sng" dirty="0"/>
              <a:t>Acts 17:30</a:t>
            </a:r>
            <a:r>
              <a:rPr lang="en-US" sz="2700" dirty="0"/>
              <a:t>)</a:t>
            </a:r>
          </a:p>
          <a:p>
            <a:pPr>
              <a:spcAft>
                <a:spcPts val="450"/>
              </a:spcAft>
              <a:buFont typeface="Wingdings" panose="05000000000000000000" pitchFamily="2" charset="2"/>
              <a:buChar char="Ø"/>
            </a:pPr>
            <a:r>
              <a:rPr lang="en-US" sz="2700" b="1" dirty="0"/>
              <a:t>Confess faith in Jesus Christ</a:t>
            </a:r>
            <a:r>
              <a:rPr lang="en-US" sz="2700" dirty="0"/>
              <a:t> (</a:t>
            </a:r>
            <a:r>
              <a:rPr lang="en-US" sz="2700" u="sng" dirty="0"/>
              <a:t>Rom 10:10</a:t>
            </a:r>
            <a:r>
              <a:rPr lang="en-US" sz="2700" dirty="0"/>
              <a:t>, </a:t>
            </a:r>
            <a:r>
              <a:rPr lang="en-US" sz="2700" u="sng" dirty="0"/>
              <a:t>Matt 10:32</a:t>
            </a:r>
            <a:r>
              <a:rPr lang="en-US" sz="2700" dirty="0"/>
              <a:t>)</a:t>
            </a:r>
          </a:p>
          <a:p>
            <a:pPr>
              <a:spcAft>
                <a:spcPts val="450"/>
              </a:spcAft>
              <a:buFont typeface="Wingdings" panose="05000000000000000000" pitchFamily="2" charset="2"/>
              <a:buChar char="Ø"/>
            </a:pPr>
            <a:r>
              <a:rPr lang="en-US" sz="2700" b="1" dirty="0"/>
              <a:t>Be Baptized</a:t>
            </a:r>
            <a:r>
              <a:rPr lang="en-US" sz="2700" dirty="0"/>
              <a:t> (</a:t>
            </a:r>
            <a:r>
              <a:rPr lang="en-US" sz="2700" u="sng" dirty="0"/>
              <a:t>Gal 3:27</a:t>
            </a:r>
            <a:r>
              <a:rPr lang="en-US" sz="2700" dirty="0"/>
              <a:t>, </a:t>
            </a:r>
            <a:r>
              <a:rPr lang="en-US" sz="2700" u="sng" dirty="0"/>
              <a:t>Mk 16:16</a:t>
            </a:r>
            <a:r>
              <a:rPr lang="en-US" sz="2700" dirty="0"/>
              <a:t>, </a:t>
            </a:r>
            <a:r>
              <a:rPr lang="en-US" sz="2700" u="sng" dirty="0"/>
              <a:t>Acts 2:38</a:t>
            </a:r>
            <a:r>
              <a:rPr lang="en-US" sz="2700" dirty="0"/>
              <a:t>)</a:t>
            </a:r>
          </a:p>
          <a:p>
            <a:pPr>
              <a:buFont typeface="Wingdings" panose="05000000000000000000" pitchFamily="2" charset="2"/>
              <a:buChar char="Ø"/>
            </a:pPr>
            <a:r>
              <a:rPr lang="en-US" sz="2700" b="1" dirty="0"/>
              <a:t>Be faithful unto death</a:t>
            </a:r>
            <a:r>
              <a:rPr lang="en-US" sz="2700" dirty="0"/>
              <a:t> (Rev 2:10)</a:t>
            </a:r>
            <a:endParaRPr lang="en-US" dirty="0"/>
          </a:p>
        </p:txBody>
      </p:sp>
      <p:sp>
        <p:nvSpPr>
          <p:cNvPr id="4" name="Title 3"/>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rPr>
              <a:t>God's Plan of Salvation</a:t>
            </a:r>
          </a:p>
        </p:txBody>
      </p:sp>
      <p:sp>
        <p:nvSpPr>
          <p:cNvPr id="5" name="TextBox 4"/>
          <p:cNvSpPr txBox="1"/>
          <p:nvPr/>
        </p:nvSpPr>
        <p:spPr>
          <a:xfrm>
            <a:off x="687387" y="5946130"/>
            <a:ext cx="7743825" cy="461665"/>
          </a:xfrm>
          <a:prstGeom prst="rect">
            <a:avLst/>
          </a:prstGeom>
          <a:noFill/>
        </p:spPr>
        <p:txBody>
          <a:bodyPr wrap="square" rtlCol="0">
            <a:spAutoFit/>
          </a:bodyPr>
          <a:lstStyle/>
          <a:p>
            <a:pPr algn="ctr"/>
            <a:r>
              <a:rPr lang="en-US" sz="2400" b="1" dirty="0">
                <a:solidFill>
                  <a:schemeClr val="bg1"/>
                </a:solidFill>
              </a:rPr>
              <a:t>God has done His part. Have you done yours?</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DAE9-C42A-4493-86E5-B8959F0B60B7}"/>
              </a:ext>
            </a:extLst>
          </p:cNvPr>
          <p:cNvSpPr>
            <a:spLocks noGrp="1"/>
          </p:cNvSpPr>
          <p:nvPr>
            <p:ph type="title"/>
          </p:nvPr>
        </p:nvSpPr>
        <p:spPr/>
        <p:txBody>
          <a:bodyPr>
            <a:normAutofit/>
          </a:bodyPr>
          <a:lstStyle/>
          <a:p>
            <a:r>
              <a:rPr lang="en-US" sz="4800" b="1" dirty="0"/>
              <a:t>What Does “Adequate” Mean?</a:t>
            </a:r>
            <a:endParaRPr lang="en-US" sz="4800" dirty="0"/>
          </a:p>
        </p:txBody>
      </p:sp>
      <p:sp>
        <p:nvSpPr>
          <p:cNvPr id="3" name="Content Placeholder 2">
            <a:extLst>
              <a:ext uri="{FF2B5EF4-FFF2-40B4-BE49-F238E27FC236}">
                <a16:creationId xmlns:a16="http://schemas.microsoft.com/office/drawing/2014/main" id="{F2DE89AD-07AD-4794-9C3A-03A3CA5CD46F}"/>
              </a:ext>
            </a:extLst>
          </p:cNvPr>
          <p:cNvSpPr>
            <a:spLocks noGrp="1"/>
          </p:cNvSpPr>
          <p:nvPr>
            <p:ph idx="1"/>
          </p:nvPr>
        </p:nvSpPr>
        <p:spPr/>
        <p:txBody>
          <a:bodyPr>
            <a:normAutofit/>
          </a:bodyPr>
          <a:lstStyle/>
          <a:p>
            <a:r>
              <a:rPr lang="en-US" sz="4000" dirty="0"/>
              <a:t>“Sufficient for a specific need or requirement” (Merriam-Webster Dictionary).</a:t>
            </a:r>
          </a:p>
          <a:p>
            <a:r>
              <a:rPr lang="en-US" sz="4000" dirty="0"/>
              <a:t>Adequate because of its source</a:t>
            </a:r>
          </a:p>
        </p:txBody>
      </p:sp>
      <p:sp>
        <p:nvSpPr>
          <p:cNvPr id="4" name="Rectangle 3">
            <a:extLst>
              <a:ext uri="{FF2B5EF4-FFF2-40B4-BE49-F238E27FC236}">
                <a16:creationId xmlns:a16="http://schemas.microsoft.com/office/drawing/2014/main" id="{5146EDB3-3317-47BC-A2EA-42322DC7D083}"/>
              </a:ext>
            </a:extLst>
          </p:cNvPr>
          <p:cNvSpPr/>
          <p:nvPr/>
        </p:nvSpPr>
        <p:spPr>
          <a:xfrm>
            <a:off x="457200" y="3428999"/>
            <a:ext cx="8229600" cy="108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Affirming this is one thing, proving it is another</a:t>
            </a:r>
          </a:p>
        </p:txBody>
      </p:sp>
      <p:sp>
        <p:nvSpPr>
          <p:cNvPr id="5" name="Rectangle 4">
            <a:extLst>
              <a:ext uri="{FF2B5EF4-FFF2-40B4-BE49-F238E27FC236}">
                <a16:creationId xmlns:a16="http://schemas.microsoft.com/office/drawing/2014/main" id="{2156A089-2A62-4045-9EC7-DF4FED283197}"/>
              </a:ext>
            </a:extLst>
          </p:cNvPr>
          <p:cNvSpPr/>
          <p:nvPr/>
        </p:nvSpPr>
        <p:spPr>
          <a:xfrm>
            <a:off x="457200" y="3428999"/>
            <a:ext cx="8229600" cy="108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One proof can be found in the results:</a:t>
            </a:r>
          </a:p>
        </p:txBody>
      </p:sp>
      <p:sp>
        <p:nvSpPr>
          <p:cNvPr id="6" name="Rectangle 5">
            <a:extLst>
              <a:ext uri="{FF2B5EF4-FFF2-40B4-BE49-F238E27FC236}">
                <a16:creationId xmlns:a16="http://schemas.microsoft.com/office/drawing/2014/main" id="{2647688B-B594-43E8-89E8-EF220257A5D9}"/>
              </a:ext>
            </a:extLst>
          </p:cNvPr>
          <p:cNvSpPr/>
          <p:nvPr/>
        </p:nvSpPr>
        <p:spPr>
          <a:xfrm>
            <a:off x="457200" y="4323806"/>
            <a:ext cx="8229600" cy="1332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“Inspired by God” (THEOPNEUSTOS) literally means “God-breathed”</a:t>
            </a:r>
          </a:p>
        </p:txBody>
      </p:sp>
      <p:sp>
        <p:nvSpPr>
          <p:cNvPr id="7" name="Rectangle 6">
            <a:extLst>
              <a:ext uri="{FF2B5EF4-FFF2-40B4-BE49-F238E27FC236}">
                <a16:creationId xmlns:a16="http://schemas.microsoft.com/office/drawing/2014/main" id="{AE45C08F-65A7-40D9-9819-F2FB6CABA91E}"/>
              </a:ext>
            </a:extLst>
          </p:cNvPr>
          <p:cNvSpPr/>
          <p:nvPr/>
        </p:nvSpPr>
        <p:spPr>
          <a:xfrm>
            <a:off x="457200" y="4323805"/>
            <a:ext cx="8229600" cy="133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Scriptures as such are the production of God</a:t>
            </a:r>
          </a:p>
        </p:txBody>
      </p:sp>
    </p:spTree>
    <p:extLst>
      <p:ext uri="{BB962C8B-B14F-4D97-AF65-F5344CB8AC3E}">
        <p14:creationId xmlns:p14="http://schemas.microsoft.com/office/powerpoint/2010/main" val="14949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5"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5"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13A-EC98-4024-ACB5-6DF65D0A4DDB}"/>
              </a:ext>
            </a:extLst>
          </p:cNvPr>
          <p:cNvSpPr>
            <a:spLocks noGrp="1"/>
          </p:cNvSpPr>
          <p:nvPr>
            <p:ph type="title"/>
          </p:nvPr>
        </p:nvSpPr>
        <p:spPr/>
        <p:txBody>
          <a:bodyPr>
            <a:noAutofit/>
          </a:bodyPr>
          <a:lstStyle/>
          <a:p>
            <a:r>
              <a:rPr lang="en-US" sz="4800" b="1" i="1" dirty="0"/>
              <a:t>What About The Scriptures Being Profitable?</a:t>
            </a:r>
            <a:endParaRPr lang="en-US" sz="4800" dirty="0"/>
          </a:p>
        </p:txBody>
      </p:sp>
      <p:sp>
        <p:nvSpPr>
          <p:cNvPr id="3" name="Content Placeholder 2">
            <a:extLst>
              <a:ext uri="{FF2B5EF4-FFF2-40B4-BE49-F238E27FC236}">
                <a16:creationId xmlns:a16="http://schemas.microsoft.com/office/drawing/2014/main" id="{8FC6DF2F-DB6B-4CD2-B057-2A7BCEB99878}"/>
              </a:ext>
            </a:extLst>
          </p:cNvPr>
          <p:cNvSpPr>
            <a:spLocks noGrp="1"/>
          </p:cNvSpPr>
          <p:nvPr>
            <p:ph idx="1"/>
          </p:nvPr>
        </p:nvSpPr>
        <p:spPr/>
        <p:txBody>
          <a:bodyPr>
            <a:normAutofit fontScale="92500"/>
          </a:bodyPr>
          <a:lstStyle/>
          <a:p>
            <a:r>
              <a:rPr lang="en-US" sz="4000" dirty="0"/>
              <a:t>What about the Scriptures being “profitable?” How can this be realized?</a:t>
            </a:r>
          </a:p>
          <a:p>
            <a:pPr lvl="1"/>
            <a:r>
              <a:rPr lang="en-US" sz="3700" dirty="0"/>
              <a:t>For teaching (doctrine)</a:t>
            </a:r>
          </a:p>
          <a:p>
            <a:pPr lvl="2"/>
            <a:r>
              <a:rPr lang="en-US" sz="3400" dirty="0"/>
              <a:t>The activity of imparting knowledge concerning God's revelation in Christ is meant here</a:t>
            </a:r>
          </a:p>
          <a:p>
            <a:pPr lvl="2"/>
            <a:r>
              <a:rPr lang="en-US" sz="3400" dirty="0"/>
              <a:t>Not just any teaching, but “sound words” (2 Tim. 1:13) and “sound doctrine” (Titus 2:1).</a:t>
            </a:r>
          </a:p>
          <a:p>
            <a:pPr lvl="1"/>
            <a:endParaRPr lang="en-US" sz="3600" dirty="0"/>
          </a:p>
        </p:txBody>
      </p:sp>
    </p:spTree>
    <p:extLst>
      <p:ext uri="{BB962C8B-B14F-4D97-AF65-F5344CB8AC3E}">
        <p14:creationId xmlns:p14="http://schemas.microsoft.com/office/powerpoint/2010/main" val="359582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13A-EC98-4024-ACB5-6DF65D0A4DDB}"/>
              </a:ext>
            </a:extLst>
          </p:cNvPr>
          <p:cNvSpPr>
            <a:spLocks noGrp="1"/>
          </p:cNvSpPr>
          <p:nvPr>
            <p:ph type="title"/>
          </p:nvPr>
        </p:nvSpPr>
        <p:spPr/>
        <p:txBody>
          <a:bodyPr>
            <a:noAutofit/>
          </a:bodyPr>
          <a:lstStyle/>
          <a:p>
            <a:r>
              <a:rPr lang="en-US" sz="4800" b="1" i="1" dirty="0"/>
              <a:t>What About The Scriptures Being Profitable?</a:t>
            </a:r>
            <a:endParaRPr lang="en-US" sz="4800" dirty="0"/>
          </a:p>
        </p:txBody>
      </p:sp>
      <p:sp>
        <p:nvSpPr>
          <p:cNvPr id="3" name="Content Placeholder 2">
            <a:extLst>
              <a:ext uri="{FF2B5EF4-FFF2-40B4-BE49-F238E27FC236}">
                <a16:creationId xmlns:a16="http://schemas.microsoft.com/office/drawing/2014/main" id="{8FC6DF2F-DB6B-4CD2-B057-2A7BCEB99878}"/>
              </a:ext>
            </a:extLst>
          </p:cNvPr>
          <p:cNvSpPr>
            <a:spLocks noGrp="1"/>
          </p:cNvSpPr>
          <p:nvPr>
            <p:ph idx="1"/>
          </p:nvPr>
        </p:nvSpPr>
        <p:spPr/>
        <p:txBody>
          <a:bodyPr>
            <a:normAutofit fontScale="92500" lnSpcReduction="10000"/>
          </a:bodyPr>
          <a:lstStyle/>
          <a:p>
            <a:r>
              <a:rPr lang="en-US" sz="4000" dirty="0"/>
              <a:t>What about the Scriptures being “profitable?” How can this be realized?</a:t>
            </a:r>
          </a:p>
          <a:p>
            <a:pPr lvl="1"/>
            <a:r>
              <a:rPr lang="en-US" sz="3600" dirty="0"/>
              <a:t>For reproof</a:t>
            </a:r>
          </a:p>
          <a:p>
            <a:pPr lvl="2"/>
            <a:r>
              <a:rPr lang="en-US" sz="3200" dirty="0"/>
              <a:t>Warnings, based on the word, need to be issued from time to time - i.e., Lk. 21:34</a:t>
            </a:r>
          </a:p>
          <a:p>
            <a:pPr lvl="2"/>
            <a:r>
              <a:rPr lang="en-US" sz="3200" dirty="0"/>
              <a:t>Errors in doctrine and conduct must be refuted in the spirit of love - 2 Tim. 4:3-4</a:t>
            </a:r>
          </a:p>
          <a:p>
            <a:pPr lvl="2"/>
            <a:r>
              <a:rPr lang="en-US" sz="3200" dirty="0"/>
              <a:t>Dangers must be pointed out - Acts 20:28-31</a:t>
            </a:r>
          </a:p>
          <a:p>
            <a:pPr lvl="2"/>
            <a:r>
              <a:rPr lang="en-US" sz="3200" dirty="0"/>
              <a:t>False teachers need to be exposed - 1 Jn. 4:1</a:t>
            </a:r>
          </a:p>
        </p:txBody>
      </p:sp>
    </p:spTree>
    <p:extLst>
      <p:ext uri="{BB962C8B-B14F-4D97-AF65-F5344CB8AC3E}">
        <p14:creationId xmlns:p14="http://schemas.microsoft.com/office/powerpoint/2010/main" val="126109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13A-EC98-4024-ACB5-6DF65D0A4DDB}"/>
              </a:ext>
            </a:extLst>
          </p:cNvPr>
          <p:cNvSpPr>
            <a:spLocks noGrp="1"/>
          </p:cNvSpPr>
          <p:nvPr>
            <p:ph type="title"/>
          </p:nvPr>
        </p:nvSpPr>
        <p:spPr/>
        <p:txBody>
          <a:bodyPr>
            <a:noAutofit/>
          </a:bodyPr>
          <a:lstStyle/>
          <a:p>
            <a:r>
              <a:rPr lang="en-US" sz="4800" b="1" i="1" dirty="0"/>
              <a:t>What About The Scriptures Being Profitable?</a:t>
            </a:r>
            <a:endParaRPr lang="en-US" sz="4800" dirty="0"/>
          </a:p>
        </p:txBody>
      </p:sp>
      <p:sp>
        <p:nvSpPr>
          <p:cNvPr id="3" name="Content Placeholder 2">
            <a:extLst>
              <a:ext uri="{FF2B5EF4-FFF2-40B4-BE49-F238E27FC236}">
                <a16:creationId xmlns:a16="http://schemas.microsoft.com/office/drawing/2014/main" id="{8FC6DF2F-DB6B-4CD2-B057-2A7BCEB99878}"/>
              </a:ext>
            </a:extLst>
          </p:cNvPr>
          <p:cNvSpPr>
            <a:spLocks noGrp="1"/>
          </p:cNvSpPr>
          <p:nvPr>
            <p:ph idx="1"/>
          </p:nvPr>
        </p:nvSpPr>
        <p:spPr/>
        <p:txBody>
          <a:bodyPr>
            <a:normAutofit lnSpcReduction="10000"/>
          </a:bodyPr>
          <a:lstStyle/>
          <a:p>
            <a:r>
              <a:rPr lang="en-US" sz="4000" dirty="0"/>
              <a:t>What about the Scriptures being “profitable?” How can this be realized?</a:t>
            </a:r>
          </a:p>
          <a:p>
            <a:pPr lvl="1"/>
            <a:r>
              <a:rPr lang="en-US" sz="3600" dirty="0"/>
              <a:t>For correction</a:t>
            </a:r>
          </a:p>
          <a:p>
            <a:pPr lvl="2"/>
            <a:r>
              <a:rPr lang="en-US" sz="3200" dirty="0"/>
              <a:t>Not only be reproved, but pointed in the right direction.                                        </a:t>
            </a:r>
          </a:p>
          <a:p>
            <a:pPr lvl="2"/>
            <a:r>
              <a:rPr lang="en-US" sz="3200" dirty="0"/>
              <a:t>Anyone can oppose something.  It is obligatory to show what is right - 1 Tim. 6:1-12</a:t>
            </a:r>
          </a:p>
        </p:txBody>
      </p:sp>
    </p:spTree>
    <p:extLst>
      <p:ext uri="{BB962C8B-B14F-4D97-AF65-F5344CB8AC3E}">
        <p14:creationId xmlns:p14="http://schemas.microsoft.com/office/powerpoint/2010/main" val="2551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13A-EC98-4024-ACB5-6DF65D0A4DDB}"/>
              </a:ext>
            </a:extLst>
          </p:cNvPr>
          <p:cNvSpPr>
            <a:spLocks noGrp="1"/>
          </p:cNvSpPr>
          <p:nvPr>
            <p:ph type="title"/>
          </p:nvPr>
        </p:nvSpPr>
        <p:spPr/>
        <p:txBody>
          <a:bodyPr>
            <a:noAutofit/>
          </a:bodyPr>
          <a:lstStyle/>
          <a:p>
            <a:r>
              <a:rPr lang="en-US" sz="4800" b="1" i="1" dirty="0"/>
              <a:t>What About The Scriptures Being Profitable?</a:t>
            </a:r>
            <a:endParaRPr lang="en-US" sz="4800" dirty="0"/>
          </a:p>
        </p:txBody>
      </p:sp>
      <p:sp>
        <p:nvSpPr>
          <p:cNvPr id="3" name="Content Placeholder 2">
            <a:extLst>
              <a:ext uri="{FF2B5EF4-FFF2-40B4-BE49-F238E27FC236}">
                <a16:creationId xmlns:a16="http://schemas.microsoft.com/office/drawing/2014/main" id="{8FC6DF2F-DB6B-4CD2-B057-2A7BCEB99878}"/>
              </a:ext>
            </a:extLst>
          </p:cNvPr>
          <p:cNvSpPr>
            <a:spLocks noGrp="1"/>
          </p:cNvSpPr>
          <p:nvPr>
            <p:ph idx="1"/>
          </p:nvPr>
        </p:nvSpPr>
        <p:spPr/>
        <p:txBody>
          <a:bodyPr>
            <a:noAutofit/>
          </a:bodyPr>
          <a:lstStyle/>
          <a:p>
            <a:r>
              <a:rPr lang="en-US" sz="4000" dirty="0"/>
              <a:t>What about the Scriptures being “profitable?” How can this be realized?</a:t>
            </a:r>
          </a:p>
          <a:p>
            <a:pPr lvl="1"/>
            <a:r>
              <a:rPr lang="en-US" sz="3600" dirty="0"/>
              <a:t>For training in righteousness</a:t>
            </a:r>
          </a:p>
          <a:p>
            <a:pPr lvl="2"/>
            <a:r>
              <a:rPr lang="en-US" sz="3200" dirty="0"/>
              <a:t>Every Christian needs this kind of training</a:t>
            </a:r>
          </a:p>
          <a:p>
            <a:pPr lvl="2"/>
            <a:r>
              <a:rPr lang="en-US" sz="3200" dirty="0"/>
              <a:t>Such training will allow prosperous returns in all other avenues - Titus 2:11-14</a:t>
            </a:r>
          </a:p>
        </p:txBody>
      </p:sp>
    </p:spTree>
    <p:extLst>
      <p:ext uri="{BB962C8B-B14F-4D97-AF65-F5344CB8AC3E}">
        <p14:creationId xmlns:p14="http://schemas.microsoft.com/office/powerpoint/2010/main" val="87289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13A-EC98-4024-ACB5-6DF65D0A4DDB}"/>
              </a:ext>
            </a:extLst>
          </p:cNvPr>
          <p:cNvSpPr>
            <a:spLocks noGrp="1"/>
          </p:cNvSpPr>
          <p:nvPr>
            <p:ph type="title"/>
          </p:nvPr>
        </p:nvSpPr>
        <p:spPr/>
        <p:txBody>
          <a:bodyPr>
            <a:noAutofit/>
          </a:bodyPr>
          <a:lstStyle/>
          <a:p>
            <a:r>
              <a:rPr lang="en-US" sz="4800" b="1" i="1" dirty="0"/>
              <a:t>What About The Scriptures Being Profitable?</a:t>
            </a:r>
            <a:endParaRPr lang="en-US" sz="4800" dirty="0"/>
          </a:p>
        </p:txBody>
      </p:sp>
      <p:sp>
        <p:nvSpPr>
          <p:cNvPr id="3" name="Content Placeholder 2">
            <a:extLst>
              <a:ext uri="{FF2B5EF4-FFF2-40B4-BE49-F238E27FC236}">
                <a16:creationId xmlns:a16="http://schemas.microsoft.com/office/drawing/2014/main" id="{8FC6DF2F-DB6B-4CD2-B057-2A7BCEB99878}"/>
              </a:ext>
            </a:extLst>
          </p:cNvPr>
          <p:cNvSpPr>
            <a:spLocks noGrp="1"/>
          </p:cNvSpPr>
          <p:nvPr>
            <p:ph idx="1"/>
          </p:nvPr>
        </p:nvSpPr>
        <p:spPr/>
        <p:txBody>
          <a:bodyPr>
            <a:noAutofit/>
          </a:bodyPr>
          <a:lstStyle/>
          <a:p>
            <a:r>
              <a:rPr lang="en-US" sz="4000" dirty="0"/>
              <a:t>The Scriptures furnish the rules of righteous living in abundance, and thus are adequate to the whole work of recovering man from his sin, and of guiding him to heaven</a:t>
            </a:r>
          </a:p>
        </p:txBody>
      </p:sp>
    </p:spTree>
    <p:extLst>
      <p:ext uri="{BB962C8B-B14F-4D97-AF65-F5344CB8AC3E}">
        <p14:creationId xmlns:p14="http://schemas.microsoft.com/office/powerpoint/2010/main" val="2288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9A7C-29C3-4E52-94EF-1D30A333128A}"/>
              </a:ext>
            </a:extLst>
          </p:cNvPr>
          <p:cNvSpPr>
            <a:spLocks noGrp="1"/>
          </p:cNvSpPr>
          <p:nvPr>
            <p:ph type="title"/>
          </p:nvPr>
        </p:nvSpPr>
        <p:spPr/>
        <p:txBody>
          <a:bodyPr>
            <a:noAutofit/>
          </a:bodyPr>
          <a:lstStyle/>
          <a:p>
            <a:r>
              <a:rPr lang="en-US" sz="4800" b="1" dirty="0"/>
              <a:t>To What Degree Are The Scriptures Adequate?</a:t>
            </a:r>
            <a:endParaRPr lang="en-US" sz="4800" dirty="0"/>
          </a:p>
        </p:txBody>
      </p:sp>
      <p:sp>
        <p:nvSpPr>
          <p:cNvPr id="3" name="Content Placeholder 2">
            <a:extLst>
              <a:ext uri="{FF2B5EF4-FFF2-40B4-BE49-F238E27FC236}">
                <a16:creationId xmlns:a16="http://schemas.microsoft.com/office/drawing/2014/main" id="{AB6C2EE6-8A83-4DEB-BEFC-A194CE9D8EDF}"/>
              </a:ext>
            </a:extLst>
          </p:cNvPr>
          <p:cNvSpPr>
            <a:spLocks noGrp="1"/>
          </p:cNvSpPr>
          <p:nvPr>
            <p:ph idx="1"/>
          </p:nvPr>
        </p:nvSpPr>
        <p:spPr/>
        <p:txBody>
          <a:bodyPr>
            <a:normAutofit/>
          </a:bodyPr>
          <a:lstStyle/>
          <a:p>
            <a:r>
              <a:rPr lang="en-US" sz="4000" dirty="0"/>
              <a:t>To the extent that the “man of God” (a Christian) lacks nothing; i.e., is “adequate, equipped for every good work” - 2 Peter 1:3</a:t>
            </a:r>
          </a:p>
          <a:p>
            <a:r>
              <a:rPr lang="en-US" sz="4000" dirty="0"/>
              <a:t>Will allow one to have all those qualifications which are necessary to complete the character - Gal 5:22-23</a:t>
            </a:r>
          </a:p>
        </p:txBody>
      </p:sp>
    </p:spTree>
    <p:extLst>
      <p:ext uri="{BB962C8B-B14F-4D97-AF65-F5344CB8AC3E}">
        <p14:creationId xmlns:p14="http://schemas.microsoft.com/office/powerpoint/2010/main" val="37135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9A7C-29C3-4E52-94EF-1D30A333128A}"/>
              </a:ext>
            </a:extLst>
          </p:cNvPr>
          <p:cNvSpPr>
            <a:spLocks noGrp="1"/>
          </p:cNvSpPr>
          <p:nvPr>
            <p:ph type="title"/>
          </p:nvPr>
        </p:nvSpPr>
        <p:spPr/>
        <p:txBody>
          <a:bodyPr>
            <a:noAutofit/>
          </a:bodyPr>
          <a:lstStyle/>
          <a:p>
            <a:r>
              <a:rPr lang="en-US" sz="4800" b="1" dirty="0"/>
              <a:t>To What Degree Are The Scriptures Adequate?</a:t>
            </a:r>
            <a:endParaRPr lang="en-US" sz="4800" dirty="0"/>
          </a:p>
        </p:txBody>
      </p:sp>
      <p:sp>
        <p:nvSpPr>
          <p:cNvPr id="3" name="Content Placeholder 2">
            <a:extLst>
              <a:ext uri="{FF2B5EF4-FFF2-40B4-BE49-F238E27FC236}">
                <a16:creationId xmlns:a16="http://schemas.microsoft.com/office/drawing/2014/main" id="{AB6C2EE6-8A83-4DEB-BEFC-A194CE9D8EDF}"/>
              </a:ext>
            </a:extLst>
          </p:cNvPr>
          <p:cNvSpPr>
            <a:spLocks noGrp="1"/>
          </p:cNvSpPr>
          <p:nvPr>
            <p:ph idx="1"/>
          </p:nvPr>
        </p:nvSpPr>
        <p:spPr/>
        <p:txBody>
          <a:bodyPr>
            <a:normAutofit fontScale="92500" lnSpcReduction="10000"/>
          </a:bodyPr>
          <a:lstStyle/>
          <a:p>
            <a:r>
              <a:rPr lang="en-US" sz="4000" dirty="0"/>
              <a:t>The Scriptures are so complete in direction that Christians do not need to cling to the unwritten traditions of their fathers, or the writings of pagan philosophers, for directions as to how to live life and worship God.</a:t>
            </a:r>
          </a:p>
          <a:p>
            <a:r>
              <a:rPr lang="en-US" sz="4000" dirty="0"/>
              <a:t>Often, the student will outgrow the teacher with their knowledge. With the Scriptures, it is never the case.</a:t>
            </a:r>
          </a:p>
        </p:txBody>
      </p:sp>
    </p:spTree>
    <p:extLst>
      <p:ext uri="{BB962C8B-B14F-4D97-AF65-F5344CB8AC3E}">
        <p14:creationId xmlns:p14="http://schemas.microsoft.com/office/powerpoint/2010/main" val="29284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wingBible_co_36_PowerPlugs_Template_t8g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ingBible_co_36_PowerPlugs_Template_t8gx.v17.12.s.potx" id="{819091D9-8743-4004-8A9E-336A68B89E9D}" vid="{A7E7167C-9D20-4C35-9E94-3BF7186E71C0}"/>
    </a:ext>
  </a:extLst>
</a:theme>
</file>

<file path=docProps/app.xml><?xml version="1.0" encoding="utf-8"?>
<Properties xmlns="http://schemas.openxmlformats.org/officeDocument/2006/extended-properties" xmlns:vt="http://schemas.openxmlformats.org/officeDocument/2006/docPropsVTypes">
  <Template>GlowingBible_co_36_PowerPlugs_Template_t8gx.v18.01.s</Template>
  <TotalTime>226</TotalTime>
  <Words>579</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GlowingBible_co_36_PowerPlugs_Template_t8gx.v18.01.s</vt:lpstr>
      <vt:lpstr>The Word Of God Is Adequate</vt:lpstr>
      <vt:lpstr>What Does “Adequate” Mean?</vt:lpstr>
      <vt:lpstr>What About The Scriptures Being Profitable?</vt:lpstr>
      <vt:lpstr>What About The Scriptures Being Profitable?</vt:lpstr>
      <vt:lpstr>What About The Scriptures Being Profitable?</vt:lpstr>
      <vt:lpstr>What About The Scriptures Being Profitable?</vt:lpstr>
      <vt:lpstr>What About The Scriptures Being Profitable?</vt:lpstr>
      <vt:lpstr>To What Degree Are The Scriptures Adequate?</vt:lpstr>
      <vt:lpstr>To What Degree Are The Scriptures Adequate?</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Of God Is Sufficient</dc:title>
  <dc:creator>Jack Critchfield</dc:creator>
  <cp:lastModifiedBy>Jack Critchfield</cp:lastModifiedBy>
  <cp:revision>8</cp:revision>
  <dcterms:created xsi:type="dcterms:W3CDTF">2019-09-20T21:56:29Z</dcterms:created>
  <dcterms:modified xsi:type="dcterms:W3CDTF">2019-09-21T01:43:22Z</dcterms:modified>
</cp:coreProperties>
</file>